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9" r:id="rId3"/>
    <p:sldMasterId id="2147483681" r:id="rId4"/>
  </p:sldMasterIdLst>
  <p:notesMasterIdLst>
    <p:notesMasterId r:id="rId21"/>
  </p:notesMasterIdLst>
  <p:sldIdLst>
    <p:sldId id="422" r:id="rId5"/>
    <p:sldId id="547" r:id="rId6"/>
    <p:sldId id="423" r:id="rId7"/>
    <p:sldId id="425" r:id="rId8"/>
    <p:sldId id="270" r:id="rId9"/>
    <p:sldId id="269" r:id="rId10"/>
    <p:sldId id="457" r:id="rId11"/>
    <p:sldId id="462" r:id="rId12"/>
    <p:sldId id="463" r:id="rId13"/>
    <p:sldId id="464" r:id="rId14"/>
    <p:sldId id="432" r:id="rId15"/>
    <p:sldId id="433" r:id="rId16"/>
    <p:sldId id="461" r:id="rId17"/>
    <p:sldId id="292" r:id="rId18"/>
    <p:sldId id="436" r:id="rId19"/>
    <p:sldId id="35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739C1-298E-4BC4-BA73-1EEEBBC49FF6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DEDC8-F581-455B-85E1-5B2F4409E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3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27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27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31684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4FFD4-C49B-4DE4-BDB2-D4736871B2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346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tranthao121004@gmail.com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DEDC8-F581-455B-85E1-5B2F4409ED7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917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Hương Thảo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02AEFD-FEDB-4542-BE9E-D4DED9AFC9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0DC96-BAE7-4D90-BC42-33A0CA1BD3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615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0DC96-BAE7-4D90-BC42-33A0CA1BD3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4995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4FFD4-C49B-4DE4-BDB2-D4736871B2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820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505E7F-62A9-4701-BFC2-BAF91B9808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5945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0DC96-BAE7-4D90-BC42-33A0CA1BD3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9360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DEDC8-F581-455B-85E1-5B2F4409ED7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40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0DC96-BAE7-4D90-BC42-33A0CA1BD3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667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0DC96-BAE7-4D90-BC42-33A0CA1BD3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573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277" tIns="43142" rIns="86277" bIns="43142" rtlCol="0" anchor="ctr"/>
          <a:lstStyle/>
          <a:p>
            <a:pPr algn="ctr" defTabSz="862758" fontAlgn="base">
              <a:spcBef>
                <a:spcPct val="0"/>
              </a:spcBef>
              <a:spcAft>
                <a:spcPct val="0"/>
              </a:spcAft>
            </a:pPr>
            <a:endParaRPr lang="zh-CN" altLang="en-US" sz="17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991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553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471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748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087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00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249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517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58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461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61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8095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9099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3240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571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1926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725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495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724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8628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430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ới thiệ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ủ đề">
            <a:extLst>
              <a:ext uri="{FF2B5EF4-FFF2-40B4-BE49-F238E27FC236}">
                <a16:creationId xmlns:a16="http://schemas.microsoft.com/office/drawing/2014/main" id="{78007B22-33A5-4E09-B943-5AFB5A8CEF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4445" y="999515"/>
            <a:ext cx="836756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48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rta Std CY Bold" panose="00000800000000000000" pitchFamily="50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CHỦ ĐỀ</a:t>
            </a:r>
          </a:p>
        </p:txBody>
      </p:sp>
      <p:sp>
        <p:nvSpPr>
          <p:cNvPr id="6" name="Bài học">
            <a:extLst>
              <a:ext uri="{FF2B5EF4-FFF2-40B4-BE49-F238E27FC236}">
                <a16:creationId xmlns:a16="http://schemas.microsoft.com/office/drawing/2014/main" id="{E1F1D32A-0D6D-45C8-9A6E-055A426D12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8784" y="2207151"/>
            <a:ext cx="7533216" cy="60342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indent="0">
              <a:buFontTx/>
              <a:buNone/>
              <a:defRPr lang="en-US" sz="56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Quicksand Medium" pitchFamily="2" charset="0"/>
                <a:ea typeface="Arial-Rounded" panose="020B0500000000000000" pitchFamily="34" charset="0"/>
                <a:cs typeface="Arial-SGK-TV" pitchFamily="2" charset="0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Bài</a:t>
            </a:r>
          </a:p>
        </p:txBody>
      </p:sp>
      <p:sp>
        <p:nvSpPr>
          <p:cNvPr id="3" name="Hình">
            <a:extLst>
              <a:ext uri="{FF2B5EF4-FFF2-40B4-BE49-F238E27FC236}">
                <a16:creationId xmlns:a16="http://schemas.microsoft.com/office/drawing/2014/main" id="{029A8592-CE8C-4050-B1DF-491E7652F22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17922"/>
            <a:ext cx="3962400" cy="434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hình ảnh</a:t>
            </a:r>
          </a:p>
        </p:txBody>
      </p:sp>
    </p:spTree>
    <p:extLst>
      <p:ext uri="{BB962C8B-B14F-4D97-AF65-F5344CB8AC3E}">
        <p14:creationId xmlns:p14="http://schemas.microsoft.com/office/powerpoint/2010/main" val="301474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id="{61E65416-D1DB-4D68-AF54-BC73B7C65757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79376293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ếng Việt 2">
            <a:extLst>
              <a:ext uri="{FF2B5EF4-FFF2-40B4-BE49-F238E27FC236}">
                <a16:creationId xmlns:a16="http://schemas.microsoft.com/office/drawing/2014/main" id="{0E378DA4-B0E7-4F30-8358-FD934FF292EF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2069037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bài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>
            <a:extLst>
              <a:ext uri="{FF2B5EF4-FFF2-40B4-BE49-F238E27FC236}">
                <a16:creationId xmlns:a16="http://schemas.microsoft.com/office/drawing/2014/main" id="{1D975FD2-A7F8-45CA-9E52-4B928F94C528}"/>
              </a:ext>
            </a:extLst>
          </p:cNvPr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7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  <p:extLst>
      <p:ext uri="{BB962C8B-B14F-4D97-AF65-F5344CB8AC3E}">
        <p14:creationId xmlns:p14="http://schemas.microsoft.com/office/powerpoint/2010/main" val="96091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ết thú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66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12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24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400" y="365793"/>
            <a:ext cx="10515225" cy="1324638"/>
          </a:xfrm>
          <a:prstGeom prst="rect">
            <a:avLst/>
          </a:prstGeom>
        </p:spPr>
        <p:txBody>
          <a:bodyPr vert="horz" lIns="86277" tIns="43142" rIns="86277" bIns="4314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400" y="1825901"/>
            <a:ext cx="10515225" cy="4351729"/>
          </a:xfrm>
          <a:prstGeom prst="rect">
            <a:avLst/>
          </a:prstGeom>
        </p:spPr>
        <p:txBody>
          <a:bodyPr vert="horz" lIns="86277" tIns="43142" rIns="86277" bIns="4314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432" y="6356775"/>
            <a:ext cx="2742448" cy="364276"/>
          </a:xfrm>
          <a:prstGeom prst="rect">
            <a:avLst/>
          </a:prstGeom>
        </p:spPr>
        <p:txBody>
          <a:bodyPr vert="horz" lIns="86277" tIns="43142" rIns="86277" bIns="43142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2758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2758" fontAlgn="base">
                <a:spcBef>
                  <a:spcPct val="0"/>
                </a:spcBef>
                <a:spcAft>
                  <a:spcPct val="0"/>
                </a:spcAft>
              </a:pPr>
              <a:t>2021/10/13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23" y="6356775"/>
            <a:ext cx="4115176" cy="364276"/>
          </a:xfrm>
          <a:prstGeom prst="rect">
            <a:avLst/>
          </a:prstGeom>
        </p:spPr>
        <p:txBody>
          <a:bodyPr vert="horz" lIns="86277" tIns="43142" rIns="86277" bIns="43142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2758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209" y="6356775"/>
            <a:ext cx="2742448" cy="364276"/>
          </a:xfrm>
          <a:prstGeom prst="rect">
            <a:avLst/>
          </a:prstGeom>
        </p:spPr>
        <p:txBody>
          <a:bodyPr vert="horz" lIns="86277" tIns="43142" rIns="86277" bIns="43142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2758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275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97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862758" rtl="0" eaLnBrk="1" latinLnBrk="0" hangingPunct="1">
        <a:lnSpc>
          <a:spcPct val="90000"/>
        </a:lnSpc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686" indent="-215686" algn="l" defTabSz="862758" rtl="0" eaLnBrk="1" latinLnBrk="0" hangingPunct="1">
        <a:lnSpc>
          <a:spcPct val="90000"/>
        </a:lnSpc>
        <a:spcBef>
          <a:spcPts val="94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47072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8444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9830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213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72587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03966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35346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66726" indent="-215686" algn="l" defTabSz="862758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1380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62758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94141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5521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56896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588275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19657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1035" algn="l" defTabSz="862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491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B6420-30C7-436E-B94E-C4769C49B56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D0D62-841A-419D-ADDC-C3945F90E9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5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5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8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9"/>
          <a:stretch/>
        </p:blipFill>
        <p:spPr>
          <a:xfrm>
            <a:off x="51167" y="3910243"/>
            <a:ext cx="12140532" cy="294777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978326" y="488049"/>
            <a:ext cx="8183880" cy="1819114"/>
            <a:chOff x="3609238" y="2781330"/>
            <a:chExt cx="5760641" cy="1195255"/>
          </a:xfrm>
        </p:grpSpPr>
        <p:sp>
          <p:nvSpPr>
            <p:cNvPr id="9" name="Wave 8"/>
            <p:cNvSpPr/>
            <p:nvPr/>
          </p:nvSpPr>
          <p:spPr>
            <a:xfrm>
              <a:off x="3609238" y="2781330"/>
              <a:ext cx="5760641" cy="1195255"/>
            </a:xfrm>
            <a:prstGeom prst="wave">
              <a:avLst/>
            </a:prstGeom>
            <a:solidFill>
              <a:srgbClr val="FFC000">
                <a:lumMod val="20000"/>
                <a:lumOff val="80000"/>
              </a:srgbClr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20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3790983" y="3045285"/>
              <a:ext cx="5397150" cy="667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marL="0" marR="0" lvl="0" indent="0" algn="ctr" defTabSz="48417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Chủ</a:t>
              </a: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 </a:t>
              </a:r>
              <a:r>
                <a:rPr kumimoji="0" lang="en-US" altLang="zh-CN" sz="6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đề</a:t>
              </a: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 2: </a:t>
              </a:r>
              <a:r>
                <a:rPr kumimoji="0" lang="en-US" altLang="zh-CN" sz="6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Rèn</a:t>
              </a: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 </a:t>
              </a:r>
              <a:r>
                <a:rPr kumimoji="0" lang="en-US" altLang="zh-CN" sz="6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nếp</a:t>
              </a: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 </a:t>
              </a:r>
              <a:r>
                <a:rPr kumimoji="0" lang="en-US" altLang="zh-CN" sz="6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华康海报体W12(P)" panose="040B0C00000000000000" pitchFamily="82" charset="-122"/>
                  <a:cs typeface="+mn-cs"/>
                </a:rPr>
                <a:t>sống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华康海报体W12(P)" panose="040B0C00000000000000" pitchFamily="82" charset="-122"/>
                <a:cs typeface="+mn-cs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6464D78E-15B2-409B-B792-0CF81948CF26}"/>
              </a:ext>
            </a:extLst>
          </p:cNvPr>
          <p:cNvSpPr/>
          <p:nvPr/>
        </p:nvSpPr>
        <p:spPr>
          <a:xfrm>
            <a:off x="0" y="2449425"/>
            <a:ext cx="1214053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Bài</a:t>
            </a:r>
            <a:r>
              <a:rPr kumimoji="0" lang="en-US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7: </a:t>
            </a:r>
            <a:r>
              <a:rPr kumimoji="0" lang="en-US" sz="8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Gọn</a:t>
            </a:r>
            <a:r>
              <a:rPr kumimoji="0" lang="en-US" sz="8800" b="1" i="0" u="none" strike="noStrike" kern="1200" cap="none" spc="0" normalizeH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8800" b="1" i="0" u="none" strike="noStrike" kern="1200" cap="none" spc="0" normalizeH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gàng</a:t>
            </a:r>
            <a:r>
              <a:rPr kumimoji="0" lang="en-US" sz="8800" b="1" i="0" u="none" strike="noStrike" kern="1200" cap="none" spc="0" normalizeH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8800" b="1" i="0" u="none" strike="noStrike" kern="1200" cap="none" spc="0" normalizeH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ngăn</a:t>
            </a:r>
            <a:r>
              <a:rPr kumimoji="0" lang="en-US" sz="8800" b="1" i="0" u="none" strike="noStrike" kern="1200" cap="none" spc="0" normalizeH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8800" b="1" i="0" u="none" strike="noStrike" kern="1200" cap="none" spc="0" normalizeH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nắp</a:t>
            </a:r>
            <a:endParaRPr kumimoji="0" lang="en-US" sz="88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rgbClr val="50B34C">
                    <a:lumMod val="60000"/>
                    <a:lumOff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6C2704-554F-4953-A415-9502FC0D7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729" y="-225642"/>
            <a:ext cx="2032247" cy="20322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3856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E6A5A9-3CF8-4390-9F56-0FAF91614E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80" y="1114425"/>
            <a:ext cx="7040880" cy="574357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605F74-C04D-44BD-A886-70E5A466EF17}"/>
              </a:ext>
            </a:extLst>
          </p:cNvPr>
          <p:cNvSpPr/>
          <p:nvPr/>
        </p:nvSpPr>
        <p:spPr>
          <a:xfrm>
            <a:off x="170498" y="0"/>
            <a:ext cx="11969114" cy="111442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Xử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lý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huống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sau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đây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,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nói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lời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khuyên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cho</a:t>
            </a:r>
            <a:r>
              <a:rPr lang="en-US" sz="40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inionPro-Regular"/>
              </a:rPr>
              <a:t>bạn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06820A84-5C1E-4622-A819-2DA5C3A975BD}"/>
              </a:ext>
            </a:extLst>
          </p:cNvPr>
          <p:cNvSpPr/>
          <p:nvPr/>
        </p:nvSpPr>
        <p:spPr>
          <a:xfrm>
            <a:off x="111442" y="1241232"/>
            <a:ext cx="3972877" cy="4016568"/>
          </a:xfrm>
          <a:prstGeom prst="cloudCallout">
            <a:avLst>
              <a:gd name="adj1" fmla="val 83591"/>
              <a:gd name="adj2" fmla="val 908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</a:rPr>
              <a:t>“Ôi! Tại sao lại phải gấp chăn cơ chứ! Tối đằng nào mình cũng phải </a:t>
            </a:r>
          </a:p>
          <a:p>
            <a:pPr algn="ctr"/>
            <a:r>
              <a:rPr lang="vi-VN" sz="2800" b="1" dirty="0">
                <a:solidFill>
                  <a:srgbClr val="FF0000"/>
                </a:solidFill>
              </a:rPr>
              <a:t>ngủ nữa!”.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89F2BC-C3F5-4E48-8501-4CC0F1733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3620" y="4310765"/>
            <a:ext cx="1114425" cy="2356735"/>
          </a:xfrm>
          <a:prstGeom prst="rect">
            <a:avLst/>
          </a:prstGeom>
        </p:spPr>
      </p:pic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BACF68BC-283E-4176-B4B7-47AA2878A817}"/>
              </a:ext>
            </a:extLst>
          </p:cNvPr>
          <p:cNvSpPr/>
          <p:nvPr/>
        </p:nvSpPr>
        <p:spPr>
          <a:xfrm>
            <a:off x="8305800" y="1501140"/>
            <a:ext cx="3972877" cy="2356735"/>
          </a:xfrm>
          <a:prstGeom prst="cloudCallout">
            <a:avLst>
              <a:gd name="adj1" fmla="val 7871"/>
              <a:gd name="adj2" fmla="val 78264"/>
            </a:avLst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</a:rPr>
              <a:t>Sáng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dậy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bạn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nên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gấp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chăn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gối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để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nhà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cửa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luôn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gọn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gàng</a:t>
            </a:r>
            <a:r>
              <a:rPr lang="en-US" sz="28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531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kgr 2">
            <a:extLst>
              <a:ext uri="{FF2B5EF4-FFF2-40B4-BE49-F238E27FC236}">
                <a16:creationId xmlns:a16="http://schemas.microsoft.com/office/drawing/2014/main" id="{A6891109-3BEE-4379-BBA4-773EFE69B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2CFB906B-C86E-4F7B-8561-CCFA1F145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37705"/>
            <a:ext cx="12191999" cy="3967171"/>
          </a:xfrm>
          <a:prstGeom prst="rect">
            <a:avLst/>
          </a:prstGeom>
        </p:spPr>
      </p:pic>
      <p:pic>
        <p:nvPicPr>
          <p:cNvPr id="23" name="Mây 3">
            <a:extLst>
              <a:ext uri="{FF2B5EF4-FFF2-40B4-BE49-F238E27FC236}">
                <a16:creationId xmlns:a16="http://schemas.microsoft.com/office/drawing/2014/main" id="{AE93FE02-DB59-4C79-9595-BDB21391818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27" name="Mặt trời">
            <a:extLst>
              <a:ext uri="{FF2B5EF4-FFF2-40B4-BE49-F238E27FC236}">
                <a16:creationId xmlns:a16="http://schemas.microsoft.com/office/drawing/2014/main" id="{6636E5CD-B3A7-4E53-948D-E3AEF61E335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8" name="Bảng">
            <a:extLst>
              <a:ext uri="{FF2B5EF4-FFF2-40B4-BE49-F238E27FC236}">
                <a16:creationId xmlns:a16="http://schemas.microsoft.com/office/drawing/2014/main" id="{B01E563B-2B5B-42EE-8427-356BDB4C79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959" y="1308292"/>
            <a:ext cx="8808709" cy="4570649"/>
          </a:xfrm>
          <a:prstGeom prst="rect">
            <a:avLst/>
          </a:prstGeom>
        </p:spPr>
      </p:pic>
      <p:pic>
        <p:nvPicPr>
          <p:cNvPr id="5" name="bkgr 1">
            <a:extLst>
              <a:ext uri="{FF2B5EF4-FFF2-40B4-BE49-F238E27FC236}">
                <a16:creationId xmlns:a16="http://schemas.microsoft.com/office/drawing/2014/main" id="{EE608529-74D9-400B-8DBC-8AA55BF44F4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5154025"/>
            <a:ext cx="12192000" cy="1734175"/>
          </a:xfrm>
          <a:prstGeom prst="rect">
            <a:avLst/>
          </a:prstGeom>
        </p:spPr>
      </p:pic>
      <p:pic>
        <p:nvPicPr>
          <p:cNvPr id="11" name="bóng bay 1">
            <a:extLst>
              <a:ext uri="{FF2B5EF4-FFF2-40B4-BE49-F238E27FC236}">
                <a16:creationId xmlns:a16="http://schemas.microsoft.com/office/drawing/2014/main" id="{7A93F8E8-0282-4159-B1C7-00A9F2E978C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3" name="bóng bay 2">
            <a:extLst>
              <a:ext uri="{FF2B5EF4-FFF2-40B4-BE49-F238E27FC236}">
                <a16:creationId xmlns:a16="http://schemas.microsoft.com/office/drawing/2014/main" id="{22C5EFB3-49C0-4658-A0CA-CD0E4F346789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5" name="bóng bay 3">
            <a:extLst>
              <a:ext uri="{FF2B5EF4-FFF2-40B4-BE49-F238E27FC236}">
                <a16:creationId xmlns:a16="http://schemas.microsoft.com/office/drawing/2014/main" id="{BBB5CE74-F31D-4B7D-BF2E-90F5B2E105D1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D89CA989-BC85-4D67-8058-6CFC5AEDBA4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21" name="Mây 1">
            <a:extLst>
              <a:ext uri="{FF2B5EF4-FFF2-40B4-BE49-F238E27FC236}">
                <a16:creationId xmlns:a16="http://schemas.microsoft.com/office/drawing/2014/main" id="{7D6F8ED2-3AEC-4783-9D72-751F57811146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52AF4C38-29F5-4402-B531-270D2EBA04A4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5" name="Mây 4">
            <a:extLst>
              <a:ext uri="{FF2B5EF4-FFF2-40B4-BE49-F238E27FC236}">
                <a16:creationId xmlns:a16="http://schemas.microsoft.com/office/drawing/2014/main" id="{440933B4-60B6-471D-9839-79BAFAC76CB0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  <p:sp>
        <p:nvSpPr>
          <p:cNvPr id="16" name="Luyện đọc từ khó">
            <a:extLst>
              <a:ext uri="{FF2B5EF4-FFF2-40B4-BE49-F238E27FC236}">
                <a16:creationId xmlns:a16="http://schemas.microsoft.com/office/drawing/2014/main" id="{7CB46224-7161-4940-BE99-82083C11CA6E}"/>
              </a:ext>
            </a:extLst>
          </p:cNvPr>
          <p:cNvSpPr txBox="1"/>
          <p:nvPr/>
        </p:nvSpPr>
        <p:spPr>
          <a:xfrm>
            <a:off x="1881801" y="1501795"/>
            <a:ext cx="86833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defRPr/>
            </a:pPr>
            <a:r>
              <a:rPr lang="vi-V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iCiel Cucho" pitchFamily="50" charset="0"/>
              </a:rPr>
              <a:t>Nếu nhà cửa luôn gọn gàng và không phải tìm đồ dùng cá nhân khi cần, chúng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iCiel Cucho" pitchFamily="50" charset="0"/>
              </a:rPr>
              <a:t> </a:t>
            </a:r>
            <a:r>
              <a:rPr lang="vi-V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iCiel Cucho" pitchFamily="50" charset="0"/>
              </a:rPr>
              <a:t>ta tiết kiệm được thời gian. Nếu không cất đồ dùng ngăn nắp sau khi sử dụng, chúng ta sẽ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iCiel Cucho" pitchFamily="50" charset="0"/>
              </a:rPr>
              <a:t> </a:t>
            </a:r>
            <a:r>
              <a:rPr lang="vi-V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iCiel Cucho" pitchFamily="50" charset="0"/>
              </a:rPr>
              <a:t>luôn nhầm lẫn, mất thời gian đi tìm đồ đạc, hay bị đi muộn.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cs typeface="iCiel Cucho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79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0FFCF-3E53-42FF-9222-DFED2C33A17A}"/>
              </a:ext>
            </a:extLst>
          </p:cNvPr>
          <p:cNvSpPr/>
          <p:nvPr/>
        </p:nvSpPr>
        <p:spPr>
          <a:xfrm>
            <a:off x="2346960" y="338435"/>
            <a:ext cx="829056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Mở</a:t>
            </a:r>
            <a:r>
              <a:rPr kumimoji="0" lang="en-US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8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rộng</a:t>
            </a:r>
            <a:r>
              <a:rPr kumimoji="0" lang="en-US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8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và</a:t>
            </a:r>
            <a:r>
              <a:rPr kumimoji="0" lang="en-US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tổng</a:t>
            </a:r>
            <a:r>
              <a:rPr kumimoji="0" lang="en-US" sz="8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8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kết</a:t>
            </a:r>
            <a:endParaRPr kumimoji="0" lang="en-US" sz="88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50B34C">
                    <a:lumMod val="60000"/>
                    <a:lumOff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537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81010BF-3079-4606-9306-DC2C8237FC53}"/>
              </a:ext>
            </a:extLst>
          </p:cNvPr>
          <p:cNvSpPr txBox="1"/>
          <p:nvPr/>
        </p:nvSpPr>
        <p:spPr>
          <a:xfrm>
            <a:off x="934617" y="-25063"/>
            <a:ext cx="9885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6000" b="1" dirty="0" err="1">
                <a:solidFill>
                  <a:srgbClr val="D2232A"/>
                </a:solidFill>
                <a:latin typeface="Calibri"/>
              </a:rPr>
              <a:t>Thực</a:t>
            </a:r>
            <a:r>
              <a:rPr lang="en-US" sz="6000" b="1" dirty="0">
                <a:solidFill>
                  <a:srgbClr val="D2232A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D2232A"/>
                </a:solidFill>
                <a:latin typeface="Calibri"/>
              </a:rPr>
              <a:t>hành</a:t>
            </a:r>
            <a:r>
              <a:rPr lang="en-US" sz="6000" b="1" dirty="0">
                <a:solidFill>
                  <a:srgbClr val="D2232A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D2232A"/>
                </a:solidFill>
                <a:latin typeface="Calibri"/>
              </a:rPr>
              <a:t>tập</a:t>
            </a:r>
            <a:r>
              <a:rPr lang="en-US" sz="6000" b="1" dirty="0">
                <a:solidFill>
                  <a:srgbClr val="D2232A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D2232A"/>
                </a:solidFill>
                <a:latin typeface="Calibri"/>
              </a:rPr>
              <a:t>gấp</a:t>
            </a:r>
            <a:r>
              <a:rPr lang="en-US" sz="6000" b="1" dirty="0">
                <a:solidFill>
                  <a:srgbClr val="D2232A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D2232A"/>
                </a:solidFill>
                <a:latin typeface="Calibri"/>
              </a:rPr>
              <a:t>quần</a:t>
            </a:r>
            <a:r>
              <a:rPr lang="en-US" sz="6000" b="1" dirty="0">
                <a:solidFill>
                  <a:srgbClr val="D2232A"/>
                </a:solidFill>
                <a:latin typeface="Calibri"/>
              </a:rPr>
              <a:t> </a:t>
            </a:r>
            <a:r>
              <a:rPr lang="en-US" sz="6000" b="1" dirty="0" err="1">
                <a:solidFill>
                  <a:srgbClr val="D2232A"/>
                </a:solidFill>
                <a:latin typeface="Calibri"/>
              </a:rPr>
              <a:t>áo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2" name="Video bài 7">
            <a:hlinkClick r:id="" action="ppaction://media"/>
            <a:extLst>
              <a:ext uri="{FF2B5EF4-FFF2-40B4-BE49-F238E27FC236}">
                <a16:creationId xmlns:a16="http://schemas.microsoft.com/office/drawing/2014/main" id="{0E30E892-C019-4CD3-8483-B2126606C5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990600"/>
            <a:ext cx="121920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3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05A9A53-333D-4412-9466-B77BFB1F10F4}"/>
              </a:ext>
            </a:extLst>
          </p:cNvPr>
          <p:cNvSpPr txBox="1"/>
          <p:nvPr/>
        </p:nvSpPr>
        <p:spPr>
          <a:xfrm>
            <a:off x="3219450" y="2171700"/>
            <a:ext cx="57531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Hoạt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động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về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nhà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89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kgr 2">
            <a:extLst>
              <a:ext uri="{FF2B5EF4-FFF2-40B4-BE49-F238E27FC236}">
                <a16:creationId xmlns:a16="http://schemas.microsoft.com/office/drawing/2014/main" id="{A6891109-3BEE-4379-BBA4-773EFE69B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2CFB906B-C86E-4F7B-8561-CCFA1F145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37705"/>
            <a:ext cx="12191999" cy="3967171"/>
          </a:xfrm>
          <a:prstGeom prst="rect">
            <a:avLst/>
          </a:prstGeom>
        </p:spPr>
      </p:pic>
      <p:pic>
        <p:nvPicPr>
          <p:cNvPr id="23" name="Mây 3">
            <a:extLst>
              <a:ext uri="{FF2B5EF4-FFF2-40B4-BE49-F238E27FC236}">
                <a16:creationId xmlns:a16="http://schemas.microsoft.com/office/drawing/2014/main" id="{AE93FE02-DB59-4C79-9595-BDB21391818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27" name="Mặt trời">
            <a:extLst>
              <a:ext uri="{FF2B5EF4-FFF2-40B4-BE49-F238E27FC236}">
                <a16:creationId xmlns:a16="http://schemas.microsoft.com/office/drawing/2014/main" id="{6636E5CD-B3A7-4E53-948D-E3AEF61E335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8" name="Bảng">
            <a:extLst>
              <a:ext uri="{FF2B5EF4-FFF2-40B4-BE49-F238E27FC236}">
                <a16:creationId xmlns:a16="http://schemas.microsoft.com/office/drawing/2014/main" id="{B01E563B-2B5B-42EE-8427-356BDB4C79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2" y="1308292"/>
            <a:ext cx="7924136" cy="4570649"/>
          </a:xfrm>
          <a:prstGeom prst="rect">
            <a:avLst/>
          </a:prstGeom>
        </p:spPr>
      </p:pic>
      <p:pic>
        <p:nvPicPr>
          <p:cNvPr id="5" name="bkgr 1">
            <a:extLst>
              <a:ext uri="{FF2B5EF4-FFF2-40B4-BE49-F238E27FC236}">
                <a16:creationId xmlns:a16="http://schemas.microsoft.com/office/drawing/2014/main" id="{EE608529-74D9-400B-8DBC-8AA55BF44F4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1" name="bóng bay 1">
            <a:extLst>
              <a:ext uri="{FF2B5EF4-FFF2-40B4-BE49-F238E27FC236}">
                <a16:creationId xmlns:a16="http://schemas.microsoft.com/office/drawing/2014/main" id="{7A93F8E8-0282-4159-B1C7-00A9F2E978C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3" name="bóng bay 2">
            <a:extLst>
              <a:ext uri="{FF2B5EF4-FFF2-40B4-BE49-F238E27FC236}">
                <a16:creationId xmlns:a16="http://schemas.microsoft.com/office/drawing/2014/main" id="{22C5EFB3-49C0-4658-A0CA-CD0E4F346789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5" name="bóng bay 3">
            <a:extLst>
              <a:ext uri="{FF2B5EF4-FFF2-40B4-BE49-F238E27FC236}">
                <a16:creationId xmlns:a16="http://schemas.microsoft.com/office/drawing/2014/main" id="{BBB5CE74-F31D-4B7D-BF2E-90F5B2E105D1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D89CA989-BC85-4D67-8058-6CFC5AEDBA4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21" name="Mây 1">
            <a:extLst>
              <a:ext uri="{FF2B5EF4-FFF2-40B4-BE49-F238E27FC236}">
                <a16:creationId xmlns:a16="http://schemas.microsoft.com/office/drawing/2014/main" id="{7D6F8ED2-3AEC-4783-9D72-751F57811146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52AF4C38-29F5-4402-B531-270D2EBA04A4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5" name="Mây 4">
            <a:extLst>
              <a:ext uri="{FF2B5EF4-FFF2-40B4-BE49-F238E27FC236}">
                <a16:creationId xmlns:a16="http://schemas.microsoft.com/office/drawing/2014/main" id="{440933B4-60B6-471D-9839-79BAFAC76CB0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  <p:sp>
        <p:nvSpPr>
          <p:cNvPr id="16" name="Luyện đọc từ khó">
            <a:extLst>
              <a:ext uri="{FF2B5EF4-FFF2-40B4-BE49-F238E27FC236}">
                <a16:creationId xmlns:a16="http://schemas.microsoft.com/office/drawing/2014/main" id="{7CB46224-7161-4940-BE99-82083C11CA6E}"/>
              </a:ext>
            </a:extLst>
          </p:cNvPr>
          <p:cNvSpPr txBox="1"/>
          <p:nvPr/>
        </p:nvSpPr>
        <p:spPr>
          <a:xfrm>
            <a:off x="2301792" y="1535848"/>
            <a:ext cx="7495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defRPr/>
            </a:pPr>
            <a:r>
              <a:rPr 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iCiel Cucho" pitchFamily="50" charset="0"/>
              </a:rPr>
              <a:t>S</a:t>
            </a:r>
            <a:r>
              <a:rPr lang="vi-VN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cs typeface="iCiel Cucho" pitchFamily="50" charset="0"/>
              </a:rPr>
              <a:t>ắp xếp tủ quần áo của em và của gia đình cho gọn gàng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cs typeface="iCiel Cucho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7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24622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Times New Roman" panose="02020603050405020304"/>
              </a:rPr>
              <a:t>CỦNG CỐ BÀI HỌC</a:t>
            </a: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sp>
        <p:nvSpPr>
          <p:cNvPr id="5" name="Rectangle: Rounded Corners 4"/>
          <p:cNvSpPr/>
          <p:nvPr/>
        </p:nvSpPr>
        <p:spPr>
          <a:xfrm>
            <a:off x="-29682" y="592782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tranthao121004@gmail.com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963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0769" y="762569"/>
            <a:ext cx="10520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tư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00627" y="1779202"/>
            <a:ext cx="654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0768" y="2609789"/>
            <a:ext cx="10520515" cy="1085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7: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nắp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1158775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0FFCF-3E53-42FF-9222-DFED2C33A17A}"/>
              </a:ext>
            </a:extLst>
          </p:cNvPr>
          <p:cNvSpPr/>
          <p:nvPr/>
        </p:nvSpPr>
        <p:spPr>
          <a:xfrm>
            <a:off x="2225040" y="900410"/>
            <a:ext cx="848867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Khởi</a:t>
            </a:r>
            <a:r>
              <a:rPr kumimoji="0" lang="en-US" sz="9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động</a:t>
            </a:r>
            <a:endParaRPr kumimoji="0" lang="en-US" sz="9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50B34C">
                    <a:lumMod val="60000"/>
                    <a:lumOff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346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kgr 2">
            <a:extLst>
              <a:ext uri="{FF2B5EF4-FFF2-40B4-BE49-F238E27FC236}">
                <a16:creationId xmlns:a16="http://schemas.microsoft.com/office/drawing/2014/main" id="{A6891109-3BEE-4379-BBA4-773EFE69B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2CFB906B-C86E-4F7B-8561-CCFA1F145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737705"/>
            <a:ext cx="12191999" cy="3967171"/>
          </a:xfrm>
          <a:prstGeom prst="rect">
            <a:avLst/>
          </a:prstGeom>
        </p:spPr>
      </p:pic>
      <p:pic>
        <p:nvPicPr>
          <p:cNvPr id="23" name="Mây 3">
            <a:extLst>
              <a:ext uri="{FF2B5EF4-FFF2-40B4-BE49-F238E27FC236}">
                <a16:creationId xmlns:a16="http://schemas.microsoft.com/office/drawing/2014/main" id="{AE93FE02-DB59-4C79-9595-BDB21391818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27" name="Mặt trời">
            <a:extLst>
              <a:ext uri="{FF2B5EF4-FFF2-40B4-BE49-F238E27FC236}">
                <a16:creationId xmlns:a16="http://schemas.microsoft.com/office/drawing/2014/main" id="{6636E5CD-B3A7-4E53-948D-E3AEF61E335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8" name="Bảng">
            <a:extLst>
              <a:ext uri="{FF2B5EF4-FFF2-40B4-BE49-F238E27FC236}">
                <a16:creationId xmlns:a16="http://schemas.microsoft.com/office/drawing/2014/main" id="{B01E563B-2B5B-42EE-8427-356BDB4C79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2" y="1308292"/>
            <a:ext cx="7924136" cy="4570649"/>
          </a:xfrm>
          <a:prstGeom prst="rect">
            <a:avLst/>
          </a:prstGeom>
        </p:spPr>
      </p:pic>
      <p:pic>
        <p:nvPicPr>
          <p:cNvPr id="5" name="bkgr 1">
            <a:extLst>
              <a:ext uri="{FF2B5EF4-FFF2-40B4-BE49-F238E27FC236}">
                <a16:creationId xmlns:a16="http://schemas.microsoft.com/office/drawing/2014/main" id="{EE608529-74D9-400B-8DBC-8AA55BF44F4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1" name="bóng bay 1">
            <a:extLst>
              <a:ext uri="{FF2B5EF4-FFF2-40B4-BE49-F238E27FC236}">
                <a16:creationId xmlns:a16="http://schemas.microsoft.com/office/drawing/2014/main" id="{7A93F8E8-0282-4159-B1C7-00A9F2E978C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3" name="bóng bay 2">
            <a:extLst>
              <a:ext uri="{FF2B5EF4-FFF2-40B4-BE49-F238E27FC236}">
                <a16:creationId xmlns:a16="http://schemas.microsoft.com/office/drawing/2014/main" id="{22C5EFB3-49C0-4658-A0CA-CD0E4F346789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5" name="bóng bay 3">
            <a:extLst>
              <a:ext uri="{FF2B5EF4-FFF2-40B4-BE49-F238E27FC236}">
                <a16:creationId xmlns:a16="http://schemas.microsoft.com/office/drawing/2014/main" id="{BBB5CE74-F31D-4B7D-BF2E-90F5B2E105D1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D89CA989-BC85-4D67-8058-6CFC5AEDBA4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21" name="Mây 1">
            <a:extLst>
              <a:ext uri="{FF2B5EF4-FFF2-40B4-BE49-F238E27FC236}">
                <a16:creationId xmlns:a16="http://schemas.microsoft.com/office/drawing/2014/main" id="{7D6F8ED2-3AEC-4783-9D72-751F57811146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52AF4C38-29F5-4402-B531-270D2EBA04A4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5" name="Mây 4">
            <a:extLst>
              <a:ext uri="{FF2B5EF4-FFF2-40B4-BE49-F238E27FC236}">
                <a16:creationId xmlns:a16="http://schemas.microsoft.com/office/drawing/2014/main" id="{440933B4-60B6-471D-9839-79BAFAC76CB0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  <p:sp>
        <p:nvSpPr>
          <p:cNvPr id="28" name="Luyện đọc từ khó">
            <a:extLst>
              <a:ext uri="{FF2B5EF4-FFF2-40B4-BE49-F238E27FC236}">
                <a16:creationId xmlns:a16="http://schemas.microsoft.com/office/drawing/2014/main" id="{E14D4A15-BAA0-4C95-832F-EBC1362431C4}"/>
              </a:ext>
            </a:extLst>
          </p:cNvPr>
          <p:cNvSpPr txBox="1"/>
          <p:nvPr/>
        </p:nvSpPr>
        <p:spPr>
          <a:xfrm>
            <a:off x="2226644" y="2098283"/>
            <a:ext cx="762901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Trò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chơi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: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Xếp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đồ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dùng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vào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 </a:t>
            </a:r>
            <a:r>
              <a:rPr kumimoji="0" lang="en-US" sz="6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hộp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iCiel Cucho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05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5DF641-2B27-486F-B543-50111B522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36" y="295182"/>
            <a:ext cx="2133600" cy="18430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EDD641-20DB-4A5D-A097-3A408B1D30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379" y="295182"/>
            <a:ext cx="1905000" cy="1914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22FF07-CB4C-4671-9D86-D835BA031A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1870" y="2683766"/>
            <a:ext cx="2264361" cy="22175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26C6478-AB81-4B2C-825E-76B2765173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0333" y="476758"/>
            <a:ext cx="2571333" cy="147993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C02210E-59D1-4F42-91B8-8714D8324B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588" y="2750841"/>
            <a:ext cx="2452456" cy="20961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A65EEC-E4F0-4B00-9265-EC7B468180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47879" y="2549157"/>
            <a:ext cx="1905000" cy="2499554"/>
          </a:xfrm>
          <a:prstGeom prst="rect">
            <a:avLst/>
          </a:prstGeom>
        </p:spPr>
      </p:pic>
      <p:sp>
        <p:nvSpPr>
          <p:cNvPr id="18" name="Flowchart: Magnetic Disk 17">
            <a:extLst>
              <a:ext uri="{FF2B5EF4-FFF2-40B4-BE49-F238E27FC236}">
                <a16:creationId xmlns:a16="http://schemas.microsoft.com/office/drawing/2014/main" id="{14937CDB-5162-4787-A23C-1ABAF9FE6464}"/>
              </a:ext>
            </a:extLst>
          </p:cNvPr>
          <p:cNvSpPr/>
          <p:nvPr/>
        </p:nvSpPr>
        <p:spPr>
          <a:xfrm>
            <a:off x="106532" y="5628380"/>
            <a:ext cx="3444536" cy="1229620"/>
          </a:xfrm>
          <a:prstGeom prst="flowChartMagneticDisk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2060"/>
                </a:solidFill>
                <a:effectLst/>
              </a:rPr>
              <a:t>Trang </a:t>
            </a:r>
            <a:r>
              <a:rPr lang="en-US" sz="4400" b="1" dirty="0" err="1">
                <a:solidFill>
                  <a:srgbClr val="002060"/>
                </a:solidFill>
                <a:effectLst/>
              </a:rPr>
              <a:t>phục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19" name="Flowchart: Magnetic Disk 18">
            <a:extLst>
              <a:ext uri="{FF2B5EF4-FFF2-40B4-BE49-F238E27FC236}">
                <a16:creationId xmlns:a16="http://schemas.microsoft.com/office/drawing/2014/main" id="{A850213C-72C1-4126-BC46-87347DAD5943}"/>
              </a:ext>
            </a:extLst>
          </p:cNvPr>
          <p:cNvSpPr/>
          <p:nvPr/>
        </p:nvSpPr>
        <p:spPr>
          <a:xfrm>
            <a:off x="4296792" y="5628380"/>
            <a:ext cx="3764131" cy="1291763"/>
          </a:xfrm>
          <a:prstGeom prst="flowChartMagneticDisk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Đồ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vệ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sinh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cá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nhân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0" name="Flowchart: Magnetic Disk 19">
            <a:extLst>
              <a:ext uri="{FF2B5EF4-FFF2-40B4-BE49-F238E27FC236}">
                <a16:creationId xmlns:a16="http://schemas.microsoft.com/office/drawing/2014/main" id="{04F3563C-DACB-46F3-9D2C-4FF687D61909}"/>
              </a:ext>
            </a:extLst>
          </p:cNvPr>
          <p:cNvSpPr/>
          <p:nvPr/>
        </p:nvSpPr>
        <p:spPr>
          <a:xfrm>
            <a:off x="8427869" y="5726096"/>
            <a:ext cx="3657599" cy="1291763"/>
          </a:xfrm>
          <a:prstGeom prst="flowChartMagneticDis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chemeClr val="bg1"/>
                </a:solidFill>
              </a:rPr>
              <a:t>Đồ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chơi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12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L -0.01081 -4.81481E-6 C -0.01575 -4.81481E-6 -0.02161 0.19028 -0.02161 0.34561 L -0.02161 0.69121 " pathEditMode="relative" rAng="0" ptsTypes="AA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3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-0.02031 -4.81481E-6 C -0.02943 -4.81481E-6 -0.04049 0.18496 -0.04049 0.33519 L -0.04049 0.67061 " pathEditMode="relative" rAng="0" ptsTypes="AA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3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27878 1.11111E-6 C -0.40365 1.11111E-6 -0.55742 0.15741 -0.55742 0.28565 L -0.55742 0.5713 " pathEditMode="relative" rAng="0" ptsTypes="AA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78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L 0.32786 4.81481E-6 C 0.47461 4.81481E-6 0.65573 0.07939 0.65573 0.14398 L 0.65573 0.28819 " pathEditMode="relative" rAng="0" ptsTypes="AA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86" y="1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51 0.0287 L -0.01106 0.0287 C 0.05417 0.0287 0.13451 0.08866 0.13451 0.13773 L 0.13451 0.24676 " pathEditMode="relative" rAng="0" ptsTypes="AA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44" y="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8EC15B-2351-4D7E-8AEC-DE4C0639432E}"/>
              </a:ext>
            </a:extLst>
          </p:cNvPr>
          <p:cNvSpPr txBox="1"/>
          <p:nvPr/>
        </p:nvSpPr>
        <p:spPr>
          <a:xfrm>
            <a:off x="3414712" y="1668677"/>
            <a:ext cx="5362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Kết</a:t>
            </a:r>
            <a:r>
              <a:rPr kumimoji="0" lang="en-US" sz="7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luận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A2585-1C89-4F4F-B097-51C171329DC5}"/>
              </a:ext>
            </a:extLst>
          </p:cNvPr>
          <p:cNvSpPr txBox="1"/>
          <p:nvPr/>
        </p:nvSpPr>
        <p:spPr>
          <a:xfrm>
            <a:off x="1716833" y="2869006"/>
            <a:ext cx="83229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4000" b="1" dirty="0">
                <a:solidFill>
                  <a:srgbClr val="FF0000"/>
                </a:solidFill>
                <a:cs typeface="Arial" panose="020B0604020202020204" pitchFamily="34" charset="0"/>
              </a:rPr>
              <a:t>Đồ dùng cá nhân cần được phân loại và sắp xếp gọn gàng. Mỗi món đồ đều có</a:t>
            </a:r>
            <a:r>
              <a:rPr lang="en-US" sz="40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vi-VN" sz="4000" b="1" dirty="0">
                <a:solidFill>
                  <a:srgbClr val="FF0000"/>
                </a:solidFill>
                <a:cs typeface="Arial" panose="020B0604020202020204" pitchFamily="34" charset="0"/>
              </a:rPr>
              <a:t>“nơi ở” riêng của chúng.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29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0FFCF-3E53-42FF-9222-DFED2C33A17A}"/>
              </a:ext>
            </a:extLst>
          </p:cNvPr>
          <p:cNvSpPr/>
          <p:nvPr/>
        </p:nvSpPr>
        <p:spPr>
          <a:xfrm>
            <a:off x="3980899" y="900410"/>
            <a:ext cx="533511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Khám</a:t>
            </a:r>
            <a:r>
              <a:rPr kumimoji="0" lang="en-US" sz="9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0B34C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phá</a:t>
            </a:r>
            <a:endParaRPr kumimoji="0" lang="en-US" sz="9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50B34C">
                    <a:lumMod val="60000"/>
                    <a:lumOff val="4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3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98DFD5A-F26A-4657-A87B-CFA2E142C91F}"/>
              </a:ext>
            </a:extLst>
          </p:cNvPr>
          <p:cNvSpPr/>
          <p:nvPr/>
        </p:nvSpPr>
        <p:spPr>
          <a:xfrm>
            <a:off x="182881" y="0"/>
            <a:ext cx="11780520" cy="1400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800" b="1" dirty="0">
                <a:solidFill>
                  <a:schemeClr val="bg1"/>
                </a:solidFill>
                <a:effectLst/>
                <a:latin typeface="MinionPro-Regular"/>
              </a:rPr>
              <a:t>Buổi sáng, khi thức dậy, em có gấp chăn, sắp xếp giường gọn lại không?</a:t>
            </a:r>
            <a:endParaRPr lang="en-US" sz="48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6F526D-4542-4A9F-BA6F-6065751D9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1" y="1400176"/>
            <a:ext cx="7147560" cy="545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1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98DFD5A-F26A-4657-A87B-CFA2E142C91F}"/>
              </a:ext>
            </a:extLst>
          </p:cNvPr>
          <p:cNvSpPr/>
          <p:nvPr/>
        </p:nvSpPr>
        <p:spPr>
          <a:xfrm>
            <a:off x="0" y="0"/>
            <a:ext cx="12192000" cy="1114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400" b="1" dirty="0">
                <a:solidFill>
                  <a:srgbClr val="FF0000"/>
                </a:solidFill>
                <a:latin typeface="MinionPro-Regular"/>
              </a:rPr>
              <a:t>Em có thể tự</a:t>
            </a:r>
            <a:r>
              <a:rPr lang="en-US" sz="4400" b="1" dirty="0">
                <a:solidFill>
                  <a:srgbClr val="FF0000"/>
                </a:solidFill>
                <a:latin typeface="MinionPro-Regular"/>
              </a:rPr>
              <a:t> </a:t>
            </a:r>
            <a:r>
              <a:rPr lang="vi-VN" sz="4400" b="1" dirty="0">
                <a:solidFill>
                  <a:srgbClr val="FF0000"/>
                </a:solidFill>
                <a:latin typeface="MinionPro-Regular"/>
              </a:rPr>
              <a:t>treo và gấp quần áo của mình chưa?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5BBC0D-72A5-4AF2-8586-B57EAC909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441" y="1114425"/>
            <a:ext cx="819912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5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DD56DDC-484D-4C67-9C78-4732D62DA4BC}:2558"/>
</p:tagLst>
</file>

<file path=ppt/theme/theme1.xml><?xml version="1.0" encoding="utf-8"?>
<a:theme xmlns:a="http://schemas.openxmlformats.org/drawingml/2006/main" name="9_www.33ppt.com">
  <a:themeElements>
    <a:clrScheme name="自定义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B34C"/>
      </a:accent1>
      <a:accent2>
        <a:srgbClr val="FACE53"/>
      </a:accent2>
      <a:accent3>
        <a:srgbClr val="50B34C"/>
      </a:accent3>
      <a:accent4>
        <a:srgbClr val="FACE53"/>
      </a:accent4>
      <a:accent5>
        <a:srgbClr val="50B34C"/>
      </a:accent5>
      <a:accent6>
        <a:srgbClr val="FACE53"/>
      </a:accent6>
      <a:hlink>
        <a:srgbClr val="50B34C"/>
      </a:hlink>
      <a:folHlink>
        <a:srgbClr val="FACE5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oạt độ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309</Words>
  <Application>Microsoft Office PowerPoint</Application>
  <PresentationFormat>Màn hình rộng</PresentationFormat>
  <Paragraphs>44</Paragraphs>
  <Slides>16</Slides>
  <Notes>12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4</vt:i4>
      </vt:variant>
      <vt:variant>
        <vt:lpstr>Tiêu đề Bản chiếu</vt:lpstr>
      </vt:variant>
      <vt:variant>
        <vt:i4>16</vt:i4>
      </vt:variant>
    </vt:vector>
  </HeadingPairs>
  <TitlesOfParts>
    <vt:vector size="27" baseType="lpstr">
      <vt:lpstr>Arial</vt:lpstr>
      <vt:lpstr>Averta Std CY Bold</vt:lpstr>
      <vt:lpstr>Calibri</vt:lpstr>
      <vt:lpstr>Calibri Light</vt:lpstr>
      <vt:lpstr>MinionPro-Regular</vt:lpstr>
      <vt:lpstr>Quicksand Medium</vt:lpstr>
      <vt:lpstr>Times New Roman</vt:lpstr>
      <vt:lpstr>9_www.33ppt.com</vt:lpstr>
      <vt:lpstr>Hoạt động</vt:lpstr>
      <vt:lpstr>1_Office Theme</vt:lpstr>
      <vt:lpstr>3_Office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Phuong Thao</cp:lastModifiedBy>
  <cp:revision>16</cp:revision>
  <dcterms:created xsi:type="dcterms:W3CDTF">2021-06-11T04:16:36Z</dcterms:created>
  <dcterms:modified xsi:type="dcterms:W3CDTF">2021-10-13T05:29:02Z</dcterms:modified>
</cp:coreProperties>
</file>